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57"/>
    <p:restoredTop sz="96911"/>
  </p:normalViewPr>
  <p:slideViewPr>
    <p:cSldViewPr>
      <p:cViewPr varScale="1">
        <p:scale>
          <a:sx n="44" d="100"/>
          <a:sy n="44" d="100"/>
        </p:scale>
        <p:origin x="1224" y="248"/>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1/17/19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doi.org/10.1021/acssynbio.7b00296" TargetMode="External"/><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emf"/><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emf"/><Relationship Id="rId5" Type="http://schemas.openxmlformats.org/officeDocument/2006/relationships/image" Target="../media/image8.png"/><Relationship Id="rId15" Type="http://schemas.openxmlformats.org/officeDocument/2006/relationships/hyperlink" Target="https://doi.org/10.1038/nbt.3418"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shigen.nig.ac.jp/ecoli/str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432288" y="824371"/>
            <a:ext cx="5353941"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Courier New" panose="02070309020205020404" pitchFamily="49" charset="0"/>
                <a:cs typeface="Courier New" panose="02070309020205020404" pitchFamily="49" charset="0"/>
              </a:rPr>
              <a:t>MaxMass</a:t>
            </a:r>
            <a:endParaRPr lang="en-US" sz="8000" b="1" dirty="0">
              <a:solidFill>
                <a:schemeClr val="bg1"/>
              </a:solidFill>
              <a:latin typeface="Courier New" panose="02070309020205020404" pitchFamily="49" charset="0"/>
              <a:cs typeface="Courier New" panose="02070309020205020404" pitchFamily="49" charset="0"/>
            </a:endParaRPr>
          </a:p>
          <a:p>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275505"/>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159750" y="8828161"/>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99389" y="3124200"/>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506086" y="12750255"/>
            <a:ext cx="5949422" cy="646331"/>
          </a:xfrm>
          <a:prstGeom prst="rect">
            <a:avLst/>
          </a:prstGeom>
          <a:noFill/>
        </p:spPr>
        <p:txBody>
          <a:bodyPr wrap="square" rtlCol="0">
            <a:spAutoFit/>
          </a:bodyPr>
          <a:lstStyle/>
          <a:p>
            <a:r>
              <a:rPr lang="en-US" sz="3600" b="1" dirty="0">
                <a:solidFill>
                  <a:schemeClr val="accent6">
                    <a:lumMod val="75000"/>
                  </a:schemeClr>
                </a:solidFill>
              </a:rPr>
              <a:t>Discussion/Future Work </a:t>
            </a:r>
          </a:p>
        </p:txBody>
      </p:sp>
      <p:sp>
        <p:nvSpPr>
          <p:cNvPr id="32" name="TextBox 31"/>
          <p:cNvSpPr txBox="1"/>
          <p:nvPr/>
        </p:nvSpPr>
        <p:spPr>
          <a:xfrm>
            <a:off x="139467" y="4086285"/>
            <a:ext cx="9939692" cy="452431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an algorithm for iterative reduction of the host proteome without replacement.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automatically calculates which genes are essential for the current environment and iteration, and uses these essential genes as constraints on the size of the knockout region [3], while optimizing for maximum protein mass reclamation.</a:t>
            </a:r>
          </a:p>
        </p:txBody>
      </p:sp>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rotWithShape="1">
          <a:blip r:embed="rId4">
            <a:extLst>
              <a:ext uri="{28A0092B-C50C-407E-A947-70E740481C1C}">
                <a14:useLocalDpi xmlns:a14="http://schemas.microsoft.com/office/drawing/2010/main" val="0"/>
              </a:ext>
            </a:extLst>
          </a:blip>
          <a:srcRect l="1" r="-2519" b="72113"/>
          <a:stretch/>
        </p:blipFill>
        <p:spPr>
          <a:xfrm>
            <a:off x="12192" y="13462198"/>
            <a:ext cx="10643616" cy="1947685"/>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5"/>
          <a:stretch>
            <a:fillRect/>
          </a:stretch>
        </p:blipFill>
        <p:spPr>
          <a:xfrm>
            <a:off x="2343783" y="8927519"/>
            <a:ext cx="7867017" cy="1816681"/>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389724" y="8747479"/>
            <a:ext cx="6796672" cy="4154984"/>
          </a:xfrm>
          <a:prstGeom prst="rect">
            <a:avLst/>
          </a:prstGeom>
          <a:noFill/>
        </p:spPr>
        <p:txBody>
          <a:bodyPr wrap="square" rtlCol="0">
            <a:spAutoFit/>
          </a:bodyPr>
          <a:lstStyle/>
          <a:p>
            <a:r>
              <a:rPr lang="en-US" sz="2400" b="1" dirty="0" err="1">
                <a:latin typeface="Courier New" panose="02070309020205020404" pitchFamily="49" charset="0"/>
                <a:cs typeface="Courier New" panose="02070309020205020404" pitchFamily="49" charset="0"/>
              </a:rPr>
              <a:t>MaxMass</a:t>
            </a:r>
            <a:r>
              <a:rPr lang="en-US" sz="2400" b="1" dirty="0"/>
              <a:t> predicts 27% protein reclamation with 10 knockouts</a:t>
            </a:r>
          </a:p>
          <a:p>
            <a:r>
              <a:rPr lang="en-US" sz="2400" dirty="0"/>
              <a:t>We then applied </a:t>
            </a:r>
            <a:r>
              <a:rPr lang="en-US" sz="2400" dirty="0" err="1">
                <a:latin typeface="Courier New" panose="02070309020205020404" pitchFamily="49" charset="0"/>
                <a:cs typeface="Courier New" panose="02070309020205020404" pitchFamily="49" charset="0"/>
              </a:rPr>
              <a:t>MaxMass</a:t>
            </a:r>
            <a:r>
              <a:rPr lang="en-US" sz="2400" dirty="0"/>
              <a:t> using the protein expression from wild-type E. coli strain W3110 under minimal media [5] in order to predict which gene knockouts would result in the largest amount of protein reclamation. The results of </a:t>
            </a:r>
            <a:r>
              <a:rPr lang="en-US" sz="2400" dirty="0" err="1">
                <a:latin typeface="Courier New" panose="02070309020205020404" pitchFamily="49" charset="0"/>
                <a:cs typeface="Courier New" panose="02070309020205020404" pitchFamily="49" charset="0"/>
              </a:rPr>
              <a:t>MaxMass</a:t>
            </a:r>
            <a:r>
              <a:rPr lang="en-US" sz="2400" dirty="0"/>
              <a:t> are displayed in the figures above. We predict that 27% of the total protein mass (48 </a:t>
            </a:r>
            <a:r>
              <a:rPr lang="en-US" sz="2400" dirty="0" err="1"/>
              <a:t>fg</a:t>
            </a:r>
            <a:r>
              <a:rPr lang="en-US" sz="2400" dirty="0"/>
              <a:t> protein/cell out of 180 </a:t>
            </a:r>
            <a:r>
              <a:rPr lang="en-US" sz="2400" dirty="0" err="1"/>
              <a:t>fg</a:t>
            </a:r>
            <a:r>
              <a:rPr lang="en-US" sz="2400" dirty="0"/>
              <a:t> total protein/cell) can be reclaimed after 10 knockouts.</a:t>
            </a:r>
          </a:p>
        </p:txBody>
      </p:sp>
      <p:pic>
        <p:nvPicPr>
          <p:cNvPr id="45" name="Picture 44">
            <a:extLst>
              <a:ext uri="{FF2B5EF4-FFF2-40B4-BE49-F238E27FC236}">
                <a16:creationId xmlns:a16="http://schemas.microsoft.com/office/drawing/2014/main" id="{EE315460-89C4-E24E-BB4E-A804FF1F8C3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99580" y="8416119"/>
            <a:ext cx="4131420" cy="4131420"/>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9389724" y="3675953"/>
            <a:ext cx="6796672" cy="4154984"/>
          </a:xfrm>
          <a:prstGeom prst="rect">
            <a:avLst/>
          </a:prstGeom>
          <a:noFill/>
        </p:spPr>
        <p:txBody>
          <a:bodyPr wrap="square" rtlCol="0">
            <a:spAutoFit/>
          </a:bodyPr>
          <a:lstStyle/>
          <a:p>
            <a:r>
              <a:rPr lang="en-US" sz="2400" b="1" dirty="0"/>
              <a:t>Protein expression of previous strains tends to overestimate subsequent KO protein expression</a:t>
            </a:r>
          </a:p>
          <a:p>
            <a:r>
              <a:rPr lang="en-US" sz="2400" dirty="0"/>
              <a:t>To evaluate the ability of the algorithm to predict protein reclamation, we used proteomics data obtained from the KHK collection of knockouts [4]. As a baseline first step, </a:t>
            </a:r>
            <a:r>
              <a:rPr lang="en-US" sz="2400"/>
              <a:t>we assessed how </a:t>
            </a:r>
            <a:r>
              <a:rPr lang="en-US" sz="2400" dirty="0"/>
              <a:t>well the protein distribution of the previous step was able to predict the protein distribution of subsequent steps by assuming that the only expression change between steps were the genes that were knocked out.</a:t>
            </a:r>
          </a:p>
        </p:txBody>
      </p:sp>
      <p:grpSp>
        <p:nvGrpSpPr>
          <p:cNvPr id="2" name="Group 1">
            <a:extLst>
              <a:ext uri="{FF2B5EF4-FFF2-40B4-BE49-F238E27FC236}">
                <a16:creationId xmlns:a16="http://schemas.microsoft.com/office/drawing/2014/main" id="{FECF9994-FC93-D14C-88FA-DC7BC5E00922}"/>
              </a:ext>
            </a:extLst>
          </p:cNvPr>
          <p:cNvGrpSpPr/>
          <p:nvPr/>
        </p:nvGrpSpPr>
        <p:grpSpPr>
          <a:xfrm>
            <a:off x="15155065" y="3939556"/>
            <a:ext cx="4191000" cy="4169520"/>
            <a:chOff x="14591524" y="3998123"/>
            <a:chExt cx="4191000" cy="4169520"/>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5" name="Rectangle 4">
            <a:extLst>
              <a:ext uri="{FF2B5EF4-FFF2-40B4-BE49-F238E27FC236}">
                <a16:creationId xmlns:a16="http://schemas.microsoft.com/office/drawing/2014/main" id="{B834DDEE-06DD-7B47-9DAB-8A0BBD6FEB81}"/>
              </a:ext>
            </a:extLst>
          </p:cNvPr>
          <p:cNvSpPr/>
          <p:nvPr/>
        </p:nvSpPr>
        <p:spPr>
          <a:xfrm>
            <a:off x="15157911" y="4808580"/>
            <a:ext cx="1297597" cy="246221"/>
          </a:xfrm>
          <a:prstGeom prst="rect">
            <a:avLst/>
          </a:prstGeom>
        </p:spPr>
        <p:txBody>
          <a:bodyPr wrap="square">
            <a:spAutoFit/>
          </a:bodyPr>
          <a:lstStyle/>
          <a:p>
            <a:r>
              <a:rPr lang="en-US" sz="1000" dirty="0"/>
              <a:t>KL-divergence:0.22</a:t>
            </a:r>
          </a:p>
        </p:txBody>
      </p:sp>
      <p:sp>
        <p:nvSpPr>
          <p:cNvPr id="54" name="Rectangle 53">
            <a:extLst>
              <a:ext uri="{FF2B5EF4-FFF2-40B4-BE49-F238E27FC236}">
                <a16:creationId xmlns:a16="http://schemas.microsoft.com/office/drawing/2014/main" id="{027F2177-9FD7-A042-8EBA-4948B957BFE1}"/>
              </a:ext>
            </a:extLst>
          </p:cNvPr>
          <p:cNvSpPr/>
          <p:nvPr/>
        </p:nvSpPr>
        <p:spPr>
          <a:xfrm>
            <a:off x="17134405" y="4812210"/>
            <a:ext cx="1297597" cy="246221"/>
          </a:xfrm>
          <a:prstGeom prst="rect">
            <a:avLst/>
          </a:prstGeom>
        </p:spPr>
        <p:txBody>
          <a:bodyPr wrap="square">
            <a:spAutoFit/>
          </a:bodyPr>
          <a:lstStyle/>
          <a:p>
            <a:r>
              <a:rPr lang="en-US" sz="1000" dirty="0"/>
              <a:t>KL-divergence: 0.036</a:t>
            </a:r>
          </a:p>
        </p:txBody>
      </p:sp>
      <p:sp>
        <p:nvSpPr>
          <p:cNvPr id="55" name="Rectangle 54">
            <a:extLst>
              <a:ext uri="{FF2B5EF4-FFF2-40B4-BE49-F238E27FC236}">
                <a16:creationId xmlns:a16="http://schemas.microsoft.com/office/drawing/2014/main" id="{998AAD4C-3BCB-5A44-AACB-82D37049F9FC}"/>
              </a:ext>
            </a:extLst>
          </p:cNvPr>
          <p:cNvSpPr/>
          <p:nvPr/>
        </p:nvSpPr>
        <p:spPr>
          <a:xfrm>
            <a:off x="15114252" y="6950408"/>
            <a:ext cx="1297597" cy="246221"/>
          </a:xfrm>
          <a:prstGeom prst="rect">
            <a:avLst/>
          </a:prstGeom>
        </p:spPr>
        <p:txBody>
          <a:bodyPr wrap="square">
            <a:spAutoFit/>
          </a:bodyPr>
          <a:lstStyle/>
          <a:p>
            <a:r>
              <a:rPr lang="en-US" sz="1000" dirty="0"/>
              <a:t>KL-divergence: 0.21</a:t>
            </a:r>
          </a:p>
        </p:txBody>
      </p:sp>
      <p:sp>
        <p:nvSpPr>
          <p:cNvPr id="56" name="Rectangle 55">
            <a:extLst>
              <a:ext uri="{FF2B5EF4-FFF2-40B4-BE49-F238E27FC236}">
                <a16:creationId xmlns:a16="http://schemas.microsoft.com/office/drawing/2014/main" id="{B7D8AF34-6D22-8C4D-BDB6-ACFC2EEC4CFD}"/>
              </a:ext>
            </a:extLst>
          </p:cNvPr>
          <p:cNvSpPr/>
          <p:nvPr/>
        </p:nvSpPr>
        <p:spPr>
          <a:xfrm>
            <a:off x="17134405" y="6945562"/>
            <a:ext cx="1333620" cy="246221"/>
          </a:xfrm>
          <a:prstGeom prst="rect">
            <a:avLst/>
          </a:prstGeom>
        </p:spPr>
        <p:txBody>
          <a:bodyPr wrap="square">
            <a:spAutoFit/>
          </a:bodyPr>
          <a:lstStyle/>
          <a:p>
            <a:r>
              <a:rPr lang="en-US" sz="1000" dirty="0"/>
              <a:t>KL-divergence: 0.0087</a:t>
            </a:r>
          </a:p>
        </p:txBody>
      </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rotWithShape="1">
          <a:blip r:embed="rId11">
            <a:extLst>
              <a:ext uri="{28A0092B-C50C-407E-A947-70E740481C1C}">
                <a14:useLocalDpi xmlns:a14="http://schemas.microsoft.com/office/drawing/2010/main" val="0"/>
              </a:ext>
            </a:extLst>
          </a:blip>
          <a:srcRect l="3476" t="4123" r="4759" b="31272"/>
          <a:stretch/>
        </p:blipFill>
        <p:spPr>
          <a:xfrm>
            <a:off x="10233649" y="3693205"/>
            <a:ext cx="4985847" cy="4542554"/>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559154" y="13364341"/>
            <a:ext cx="15955906" cy="1631216"/>
          </a:xfrm>
          <a:prstGeom prst="rect">
            <a:avLst/>
          </a:prstGeom>
        </p:spPr>
        <p:txBody>
          <a:bodyPr wrap="square">
            <a:spAutoFit/>
          </a:bodyPr>
          <a:lstStyle/>
          <a:p>
            <a:pPr lvl="0" defTabSz="914400">
              <a:defRPr/>
            </a:pPr>
            <a:r>
              <a:rPr lang="en-US" sz="2000" kern="0" dirty="0">
                <a:solidFill>
                  <a:prstClr val="black"/>
                </a:solidFill>
              </a:rPr>
              <a:t>Proteome prediction based on previous measurements overestimated the actual proteome measurement, but immediately prior steps were better estimators of proteome than wild-type. Interestingly, wild-type protein expression is a better estimator of Step10 (10% net error) than Step05 (20% net error). Knocking out the most highly expressed proteins sometimes resulted in new highly expressed proteins. To predict which proteins must be overexpressed in the knockout, future work will focus on extending the metabolic model with RNA and Protein expression mechanisms, known as ME-models. We will apply </a:t>
            </a:r>
            <a:r>
              <a:rPr lang="en-US" sz="2000" kern="0" dirty="0" err="1">
                <a:solidFill>
                  <a:prstClr val="black"/>
                </a:solidFill>
                <a:latin typeface="Courier New" panose="02070309020205020404" pitchFamily="49" charset="0"/>
                <a:cs typeface="Courier New" panose="02070309020205020404" pitchFamily="49" charset="0"/>
              </a:rPr>
              <a:t>MaxMass</a:t>
            </a:r>
            <a:r>
              <a:rPr lang="en-US" sz="2000" kern="0" dirty="0">
                <a:solidFill>
                  <a:prstClr val="black"/>
                </a:solidFill>
              </a:rPr>
              <a:t> to other organisms such as </a:t>
            </a:r>
            <a:r>
              <a:rPr lang="en-US" sz="2000" i="1" kern="0" dirty="0">
                <a:solidFill>
                  <a:prstClr val="black"/>
                </a:solidFill>
              </a:rPr>
              <a:t>Pseudomonas </a:t>
            </a:r>
            <a:r>
              <a:rPr lang="en-US" sz="2000" i="1" kern="0" dirty="0" err="1">
                <a:solidFill>
                  <a:prstClr val="black"/>
                </a:solidFill>
              </a:rPr>
              <a:t>flourescens</a:t>
            </a:r>
            <a:r>
              <a:rPr lang="en-US" sz="2000" i="1" kern="0" dirty="0">
                <a:solidFill>
                  <a:prstClr val="black"/>
                </a:solidFill>
              </a:rPr>
              <a:t>, </a:t>
            </a:r>
            <a:r>
              <a:rPr lang="en-US" sz="2000" i="1" kern="0" dirty="0" err="1">
                <a:solidFill>
                  <a:prstClr val="black"/>
                </a:solidFill>
              </a:rPr>
              <a:t>Shewanella</a:t>
            </a:r>
            <a:r>
              <a:rPr lang="en-US" sz="2000" i="1" kern="0" dirty="0">
                <a:solidFill>
                  <a:prstClr val="black"/>
                </a:solidFill>
              </a:rPr>
              <a:t> </a:t>
            </a:r>
            <a:r>
              <a:rPr lang="en-US" sz="2000" i="1" kern="0" dirty="0" err="1">
                <a:solidFill>
                  <a:prstClr val="black"/>
                </a:solidFill>
              </a:rPr>
              <a:t>oneidensis</a:t>
            </a:r>
            <a:r>
              <a:rPr lang="en-US" sz="2000" i="1" kern="0" dirty="0">
                <a:solidFill>
                  <a:prstClr val="black"/>
                </a:solidFill>
              </a:rPr>
              <a:t> </a:t>
            </a:r>
            <a:r>
              <a:rPr lang="en-US" sz="2000" kern="0" dirty="0">
                <a:solidFill>
                  <a:prstClr val="black"/>
                </a:solidFill>
              </a:rPr>
              <a:t>MR-1 and </a:t>
            </a:r>
            <a:r>
              <a:rPr lang="en-US" sz="2000" i="1" kern="0" dirty="0">
                <a:solidFill>
                  <a:prstClr val="black"/>
                </a:solidFill>
              </a:rPr>
              <a:t>E. coli </a:t>
            </a:r>
            <a:r>
              <a:rPr lang="en-US" sz="2000" kern="0" dirty="0" err="1">
                <a:solidFill>
                  <a:prstClr val="black"/>
                </a:solidFill>
              </a:rPr>
              <a:t>Nissle</a:t>
            </a:r>
            <a:r>
              <a:rPr lang="en-US" sz="2000" kern="0" dirty="0">
                <a:solidFill>
                  <a:prstClr val="black"/>
                </a:solidFill>
              </a:rPr>
              <a:t>.</a:t>
            </a:r>
            <a:endParaRPr kumimoji="0" lang="en-US" sz="2000" b="0" i="0" u="none" strike="noStrike" kern="0" cap="none" spc="0" normalizeH="0" baseline="0" noProof="0" dirty="0">
              <a:ln>
                <a:noFill/>
              </a:ln>
              <a:solidFill>
                <a:prstClr val="black"/>
              </a:solidFill>
              <a:effectLst/>
              <a:uLnTx/>
              <a:uFillTx/>
            </a:endParaRPr>
          </a:p>
        </p:txBody>
      </p:sp>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2">
            <a:extLst>
              <a:ext uri="{28A0092B-C50C-407E-A947-70E740481C1C}">
                <a14:useLocalDpi xmlns:a14="http://schemas.microsoft.com/office/drawing/2010/main" val="0"/>
              </a:ext>
            </a:extLst>
          </a:blip>
          <a:srcRect l="4130" t="4033" r="3117" b="31521"/>
          <a:stretch/>
        </p:blipFill>
        <p:spPr>
          <a:xfrm>
            <a:off x="10224260" y="8174688"/>
            <a:ext cx="5151945" cy="4632486"/>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559154" y="15124191"/>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639373" y="15819834"/>
            <a:ext cx="9858427" cy="1569660"/>
          </a:xfrm>
          <a:prstGeom prst="rect">
            <a:avLst/>
          </a:prstGeom>
          <a:noFill/>
        </p:spPr>
        <p:txBody>
          <a:bodyPr wrap="square" rtlCol="0">
            <a:spAutoFit/>
          </a:bodyPr>
          <a:lstStyle/>
          <a:p>
            <a:pPr marL="228600" indent="-228600">
              <a:buFont typeface="+mj-lt"/>
              <a:buAutoNum type="arabicPeriod"/>
            </a:pPr>
            <a:r>
              <a:rPr lang="en-US" sz="1200" dirty="0"/>
              <a:t>Rivas, Germán et al. (2016) Macromolecular Crowding </a:t>
            </a:r>
            <a:r>
              <a:rPr lang="en-US" sz="1200" i="1" dirty="0"/>
              <a:t>In Vitro</a:t>
            </a:r>
            <a:r>
              <a:rPr lang="en-US" sz="1200" dirty="0"/>
              <a:t>, </a:t>
            </a:r>
            <a:r>
              <a:rPr lang="en-US" sz="1200" i="1" dirty="0"/>
              <a:t>In Vivo</a:t>
            </a:r>
            <a:r>
              <a:rPr lang="en-US" sz="1200" dirty="0"/>
              <a:t>, and In Between. </a:t>
            </a:r>
            <a:r>
              <a:rPr lang="en-US" sz="1200" i="1" dirty="0"/>
              <a:t>Trends in Biochemical Sciences </a:t>
            </a:r>
            <a:r>
              <a:rPr lang="en-US" sz="1200" dirty="0"/>
              <a:t>, Volume 41 , Issue 11 , 970 – 981</a:t>
            </a:r>
          </a:p>
          <a:p>
            <a:pPr marL="228600" indent="-228600">
              <a:buFont typeface="+mj-lt"/>
              <a:buAutoNum type="arabicPeriod"/>
            </a:pPr>
            <a:r>
              <a:rPr lang="en-US" sz="1200" dirty="0"/>
              <a:t>Jewett, M. C., Miller, M. L., Chen, Y., &amp; Swartz, J. R. (2009). Continued protein synthesis at low [ATP] and [GTP] enables cell adaptation during energy limitation. </a:t>
            </a:r>
            <a:r>
              <a:rPr lang="en-US" sz="1200" i="1" dirty="0"/>
              <a:t>Journal of Bacteriology</a:t>
            </a:r>
            <a:r>
              <a:rPr lang="en-US" sz="1200" dirty="0"/>
              <a:t>, </a:t>
            </a:r>
            <a:r>
              <a:rPr lang="en-US" sz="1200" i="1" dirty="0"/>
              <a:t>191</a:t>
            </a:r>
            <a:r>
              <a:rPr lang="en-US" sz="1200" dirty="0"/>
              <a:t>(3), 1083–91. https://</a:t>
            </a:r>
            <a:r>
              <a:rPr lang="en-US" sz="1200" dirty="0" err="1"/>
              <a:t>doi.org</a:t>
            </a:r>
            <a:r>
              <a:rPr lang="en-US" sz="1200" dirty="0"/>
              <a:t>/10.1128/JB.00852-08</a:t>
            </a:r>
          </a:p>
          <a:p>
            <a:pPr marL="228600" indent="-228600">
              <a:buFont typeface="+mj-lt"/>
              <a:buAutoNum type="arabicPeriod"/>
            </a:pPr>
            <a:r>
              <a:rPr lang="en-US" sz="1200" dirty="0"/>
              <a:t>Wang, L., &amp; </a:t>
            </a:r>
            <a:r>
              <a:rPr lang="en-US" sz="1200" dirty="0" err="1"/>
              <a:t>Maranas</a:t>
            </a:r>
            <a:r>
              <a:rPr lang="en-US" sz="1200" dirty="0"/>
              <a:t>, C. (2017). </a:t>
            </a:r>
            <a:r>
              <a:rPr lang="en-US" sz="1200" dirty="0" err="1"/>
              <a:t>MinGenome</a:t>
            </a:r>
            <a:r>
              <a:rPr lang="en-US" sz="1200" dirty="0"/>
              <a:t>: An in silico top-down approach for the synthesis of minimized genomes. </a:t>
            </a:r>
            <a:r>
              <a:rPr lang="en-US" sz="1200" i="1" dirty="0"/>
              <a:t>ACS Synthetic Biology</a:t>
            </a:r>
            <a:r>
              <a:rPr lang="en-US" sz="1200" dirty="0"/>
              <a:t>, acssynbio.7b00296. </a:t>
            </a:r>
            <a:r>
              <a:rPr lang="en-US" sz="1200" dirty="0">
                <a:hlinkClick r:id="rId13"/>
              </a:rPr>
              <a:t>https://doi.org/10.1021/acssynbio.7b00296</a:t>
            </a:r>
            <a:endParaRPr lang="en-US" sz="1200" dirty="0"/>
          </a:p>
          <a:p>
            <a:pPr marL="228600" indent="-228600">
              <a:buFont typeface="+mj-lt"/>
              <a:buAutoNum type="arabicPeriod"/>
            </a:pPr>
            <a:r>
              <a:rPr lang="en-US" sz="1200" dirty="0"/>
              <a:t>KHK Collection </a:t>
            </a:r>
            <a:r>
              <a:rPr lang="en-US" sz="1200" dirty="0">
                <a:hlinkClick r:id="rId14"/>
              </a:rPr>
              <a:t>https://shigen.nig.ac.jp/ecoli/strain/</a:t>
            </a:r>
            <a:endParaRPr lang="en-US" sz="1200" dirty="0"/>
          </a:p>
          <a:p>
            <a:pPr marL="228600" indent="-228600">
              <a:buFont typeface="+mj-lt"/>
              <a:buAutoNum type="arabicPeriod"/>
            </a:pPr>
            <a:r>
              <a:rPr lang="en-US" sz="1200" dirty="0"/>
              <a:t>Schmidt, A., </a:t>
            </a:r>
            <a:r>
              <a:rPr lang="en-US" sz="1200" dirty="0" err="1"/>
              <a:t>Kochanowski</a:t>
            </a:r>
            <a:r>
              <a:rPr lang="en-US" sz="1200" dirty="0"/>
              <a:t>, K., </a:t>
            </a:r>
            <a:r>
              <a:rPr lang="en-US" sz="1200" dirty="0" err="1"/>
              <a:t>Vedelaar</a:t>
            </a:r>
            <a:r>
              <a:rPr lang="en-US" sz="1200" dirty="0"/>
              <a:t>, S., </a:t>
            </a:r>
            <a:r>
              <a:rPr lang="en-US" sz="1200" dirty="0" err="1"/>
              <a:t>Ahrné</a:t>
            </a:r>
            <a:r>
              <a:rPr lang="en-US" sz="1200" dirty="0"/>
              <a:t>, E., </a:t>
            </a:r>
            <a:r>
              <a:rPr lang="en-US" sz="1200" dirty="0" err="1"/>
              <a:t>Volkmer</a:t>
            </a:r>
            <a:r>
              <a:rPr lang="en-US" sz="1200" dirty="0"/>
              <a:t>, B., </a:t>
            </a:r>
            <a:r>
              <a:rPr lang="en-US" sz="1200" dirty="0" err="1"/>
              <a:t>Callipo</a:t>
            </a:r>
            <a:r>
              <a:rPr lang="en-US" sz="1200" dirty="0"/>
              <a:t>, L., … Heinemann, M. (2016). The quantitative and condition-dependent Escherichia coli proteome. </a:t>
            </a:r>
            <a:r>
              <a:rPr lang="en-US" sz="1200" i="1" dirty="0"/>
              <a:t>Nature Biotechnology</a:t>
            </a:r>
            <a:r>
              <a:rPr lang="en-US" sz="1200" dirty="0"/>
              <a:t>, </a:t>
            </a:r>
            <a:r>
              <a:rPr lang="en-US" sz="1200" i="1" dirty="0"/>
              <a:t>34</a:t>
            </a:r>
            <a:r>
              <a:rPr lang="en-US" sz="1200" dirty="0"/>
              <a:t>(1), 104–110. </a:t>
            </a:r>
            <a:r>
              <a:rPr lang="en-US" sz="1200" dirty="0">
                <a:hlinkClick r:id="rId15"/>
              </a:rPr>
              <a:t>https://doi.org/10.1038/nbt.3418</a:t>
            </a:r>
            <a:endParaRPr lang="en-US" sz="1200" dirty="0"/>
          </a:p>
        </p:txBody>
      </p:sp>
      <p:pic>
        <p:nvPicPr>
          <p:cNvPr id="34" name="Picture 33" descr="A screenshot of a social media post&#10;&#10;Description automatically generated">
            <a:extLst>
              <a:ext uri="{FF2B5EF4-FFF2-40B4-BE49-F238E27FC236}">
                <a16:creationId xmlns:a16="http://schemas.microsoft.com/office/drawing/2014/main" id="{AD2CBA3E-2B39-034B-AA56-6AF22C8995A0}"/>
              </a:ext>
            </a:extLst>
          </p:cNvPr>
          <p:cNvPicPr>
            <a:picLocks noChangeAspect="1"/>
          </p:cNvPicPr>
          <p:nvPr/>
        </p:nvPicPr>
        <p:blipFill rotWithShape="1">
          <a:blip r:embed="rId16">
            <a:extLst>
              <a:ext uri="{28A0092B-C50C-407E-A947-70E740481C1C}">
                <a14:useLocalDpi xmlns:a14="http://schemas.microsoft.com/office/drawing/2010/main" val="0"/>
              </a:ext>
            </a:extLst>
          </a:blip>
          <a:srcRect b="62345"/>
          <a:stretch/>
        </p:blipFill>
        <p:spPr>
          <a:xfrm>
            <a:off x="76200" y="10427103"/>
            <a:ext cx="7151149" cy="3060297"/>
          </a:xfrm>
          <a:prstGeom prst="rect">
            <a:avLst/>
          </a:prstGeom>
        </p:spPr>
      </p:pic>
      <p:pic>
        <p:nvPicPr>
          <p:cNvPr id="35" name="Picture 34" descr="A screenshot of a social media post&#10;&#10;Description automatically generated">
            <a:extLst>
              <a:ext uri="{FF2B5EF4-FFF2-40B4-BE49-F238E27FC236}">
                <a16:creationId xmlns:a16="http://schemas.microsoft.com/office/drawing/2014/main" id="{8B7B8FEC-CDD7-9F48-B11E-761A9EF70677}"/>
              </a:ext>
            </a:extLst>
          </p:cNvPr>
          <p:cNvPicPr>
            <a:picLocks noChangeAspect="1"/>
          </p:cNvPicPr>
          <p:nvPr/>
        </p:nvPicPr>
        <p:blipFill rotWithShape="1">
          <a:blip r:embed="rId4">
            <a:extLst>
              <a:ext uri="{28A0092B-C50C-407E-A947-70E740481C1C}">
                <a14:useLocalDpi xmlns:a14="http://schemas.microsoft.com/office/drawing/2010/main" val="0"/>
              </a:ext>
            </a:extLst>
          </a:blip>
          <a:srcRect l="-304" t="29634" r="34154" b="32506"/>
          <a:stretch/>
        </p:blipFill>
        <p:spPr>
          <a:xfrm>
            <a:off x="48864" y="15491168"/>
            <a:ext cx="5285136" cy="2034832"/>
          </a:xfrm>
          <a:prstGeom prst="rect">
            <a:avLst/>
          </a:prstGeom>
        </p:spPr>
      </p:pic>
      <p:pic>
        <p:nvPicPr>
          <p:cNvPr id="36" name="Picture 35" descr="A screenshot of a social media post&#10;&#10;Description automatically generated">
            <a:extLst>
              <a:ext uri="{FF2B5EF4-FFF2-40B4-BE49-F238E27FC236}">
                <a16:creationId xmlns:a16="http://schemas.microsoft.com/office/drawing/2014/main" id="{18E6FFDA-5A23-CA48-A57E-2D7464F68B74}"/>
              </a:ext>
            </a:extLst>
          </p:cNvPr>
          <p:cNvPicPr>
            <a:picLocks noChangeAspect="1"/>
          </p:cNvPicPr>
          <p:nvPr/>
        </p:nvPicPr>
        <p:blipFill rotWithShape="1">
          <a:blip r:embed="rId4">
            <a:extLst>
              <a:ext uri="{28A0092B-C50C-407E-A947-70E740481C1C}">
                <a14:useLocalDpi xmlns:a14="http://schemas.microsoft.com/office/drawing/2010/main" val="0"/>
              </a:ext>
            </a:extLst>
          </a:blip>
          <a:srcRect l="720" t="65625" r="30887" b="1089"/>
          <a:stretch/>
        </p:blipFill>
        <p:spPr>
          <a:xfrm>
            <a:off x="5181600" y="15469832"/>
            <a:ext cx="5228086" cy="1711659"/>
          </a:xfrm>
          <a:prstGeom prst="rect">
            <a:avLst/>
          </a:prstGeom>
        </p:spPr>
      </p:pic>
      <p:pic>
        <p:nvPicPr>
          <p:cNvPr id="37" name="Picture 36" descr="A screenshot of a social media post&#10;&#10;Description automatically generated">
            <a:extLst>
              <a:ext uri="{FF2B5EF4-FFF2-40B4-BE49-F238E27FC236}">
                <a16:creationId xmlns:a16="http://schemas.microsoft.com/office/drawing/2014/main" id="{8E8F9C6C-C992-7C43-9975-00D78913D384}"/>
              </a:ext>
            </a:extLst>
          </p:cNvPr>
          <p:cNvPicPr>
            <a:picLocks noChangeAspect="1"/>
          </p:cNvPicPr>
          <p:nvPr/>
        </p:nvPicPr>
        <p:blipFill rotWithShape="1">
          <a:blip r:embed="rId16">
            <a:extLst>
              <a:ext uri="{28A0092B-C50C-407E-A947-70E740481C1C}">
                <a14:useLocalDpi xmlns:a14="http://schemas.microsoft.com/office/drawing/2010/main" val="0"/>
              </a:ext>
            </a:extLst>
          </a:blip>
          <a:srcRect l="57" t="37541" r="88069" b="48179"/>
          <a:stretch/>
        </p:blipFill>
        <p:spPr>
          <a:xfrm>
            <a:off x="7172657" y="12114172"/>
            <a:ext cx="945423" cy="1292120"/>
          </a:xfrm>
          <a:prstGeom prst="rect">
            <a:avLst/>
          </a:prstGeom>
        </p:spPr>
      </p:pic>
      <p:pic>
        <p:nvPicPr>
          <p:cNvPr id="38" name="Picture 37" descr="A screenshot of a social media post&#10;&#10;Description automatically generated">
            <a:extLst>
              <a:ext uri="{FF2B5EF4-FFF2-40B4-BE49-F238E27FC236}">
                <a16:creationId xmlns:a16="http://schemas.microsoft.com/office/drawing/2014/main" id="{0ED346ED-CB63-3447-8BD8-C68D54EAF309}"/>
              </a:ext>
            </a:extLst>
          </p:cNvPr>
          <p:cNvPicPr>
            <a:picLocks noChangeAspect="1"/>
          </p:cNvPicPr>
          <p:nvPr/>
        </p:nvPicPr>
        <p:blipFill rotWithShape="1">
          <a:blip r:embed="rId16">
            <a:extLst>
              <a:ext uri="{28A0092B-C50C-407E-A947-70E740481C1C}">
                <a14:useLocalDpi xmlns:a14="http://schemas.microsoft.com/office/drawing/2010/main" val="0"/>
              </a:ext>
            </a:extLst>
          </a:blip>
          <a:srcRect l="41099" t="37541" r="37464" b="42129"/>
          <a:stretch/>
        </p:blipFill>
        <p:spPr>
          <a:xfrm>
            <a:off x="8092714" y="11653217"/>
            <a:ext cx="1706873" cy="1839566"/>
          </a:xfrm>
          <a:prstGeom prst="rect">
            <a:avLst/>
          </a:prstGeom>
        </p:spPr>
      </p:pic>
      <p:sp>
        <p:nvSpPr>
          <p:cNvPr id="39" name="TextBox 38">
            <a:extLst>
              <a:ext uri="{FF2B5EF4-FFF2-40B4-BE49-F238E27FC236}">
                <a16:creationId xmlns:a16="http://schemas.microsoft.com/office/drawing/2014/main" id="{1AEE47A6-0CE2-5349-A5A0-AB5ADA044A81}"/>
              </a:ext>
            </a:extLst>
          </p:cNvPr>
          <p:cNvSpPr txBox="1"/>
          <p:nvPr/>
        </p:nvSpPr>
        <p:spPr>
          <a:xfrm>
            <a:off x="20727234" y="15105512"/>
            <a:ext cx="4924373" cy="646331"/>
          </a:xfrm>
          <a:prstGeom prst="rect">
            <a:avLst/>
          </a:prstGeom>
          <a:noFill/>
        </p:spPr>
        <p:txBody>
          <a:bodyPr wrap="square" rtlCol="0">
            <a:spAutoFit/>
          </a:bodyPr>
          <a:lstStyle/>
          <a:p>
            <a:r>
              <a:rPr lang="en-US" sz="3600" b="1" dirty="0">
                <a:solidFill>
                  <a:schemeClr val="accent6">
                    <a:lumMod val="75000"/>
                  </a:schemeClr>
                </a:solidFill>
              </a:rPr>
              <a:t>Acknowledgements</a:t>
            </a:r>
          </a:p>
        </p:txBody>
      </p:sp>
      <p:sp>
        <p:nvSpPr>
          <p:cNvPr id="40" name="TextBox 39">
            <a:extLst>
              <a:ext uri="{FF2B5EF4-FFF2-40B4-BE49-F238E27FC236}">
                <a16:creationId xmlns:a16="http://schemas.microsoft.com/office/drawing/2014/main" id="{095D0315-E02C-1B47-B696-981022C2707C}"/>
              </a:ext>
            </a:extLst>
          </p:cNvPr>
          <p:cNvSpPr txBox="1"/>
          <p:nvPr/>
        </p:nvSpPr>
        <p:spPr>
          <a:xfrm>
            <a:off x="20727487" y="15770522"/>
            <a:ext cx="5715000" cy="1015663"/>
          </a:xfrm>
          <a:prstGeom prst="rect">
            <a:avLst/>
          </a:prstGeom>
          <a:noFill/>
        </p:spPr>
        <p:txBody>
          <a:bodyPr wrap="square" rtlCol="0">
            <a:spAutoFit/>
          </a:bodyPr>
          <a:lstStyle/>
          <a:p>
            <a:r>
              <a:rPr lang="en-US" sz="1200" dirty="0"/>
              <a:t>This work was funded by PNNL’s Agile Investment in synthetic biology. Samples were analyzed in the Environmental Molecular Sciences Laboratory, a DOE BER national scientific user facility on the PNNL campus. </a:t>
            </a:r>
          </a:p>
          <a:p>
            <a:r>
              <a:rPr lang="en-US" sz="1200" dirty="0"/>
              <a:t>PNNL is a multi-program national laboratory operated by Battelle for the DOE under contract DE-AC05-76RL01830</a:t>
            </a:r>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2.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0FD694A8-E4F0-4A38-9DC4-09BA6888DD4A}">
  <ds:schemaRefs>
    <ds:schemaRef ds:uri="http://www.w3.org/XML/1998/namespace"/>
    <ds:schemaRef ds:uri="http://purl.org/dc/elements/1.1/"/>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1509</TotalTime>
  <Words>657</Words>
  <Application>Microsoft Macintosh PowerPoint</Application>
  <PresentationFormat>Custom</PresentationFormat>
  <Paragraphs>32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93</cp:revision>
  <cp:lastPrinted>2019-01-15T20:09:24Z</cp:lastPrinted>
  <dcterms:created xsi:type="dcterms:W3CDTF">2012-11-30T02:20:55Z</dcterms:created>
  <dcterms:modified xsi:type="dcterms:W3CDTF">2019-01-17T20:11:27Z</dcterms:modified>
</cp:coreProperties>
</file>